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70" r:id="rId8"/>
    <p:sldId id="262" r:id="rId9"/>
    <p:sldId id="273" r:id="rId10"/>
    <p:sldId id="266" r:id="rId11"/>
    <p:sldId id="263" r:id="rId12"/>
    <p:sldId id="264" r:id="rId13"/>
    <p:sldId id="268" r:id="rId14"/>
    <p:sldId id="265" r:id="rId15"/>
    <p:sldId id="269" r:id="rId16"/>
    <p:sldId id="276" r:id="rId17"/>
    <p:sldId id="275" r:id="rId18"/>
    <p:sldId id="271" r:id="rId19"/>
    <p:sldId id="272" r:id="rId20"/>
    <p:sldId id="274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D324A7-728A-4C9C-91FD-CD2892BE90EA}" v="97" dt="2023-10-31T15:48:38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1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9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6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8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81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393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9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3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11/28/2024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59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01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3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8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3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0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6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9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7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62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26D9-E680-E4E9-2966-5F9F9D3C4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1" y="1365114"/>
            <a:ext cx="4543048" cy="3626217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Traffic Optimization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Using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CE9A3-DAFF-D84C-930F-052830D90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158" y="5170453"/>
            <a:ext cx="4440993" cy="1280797"/>
          </a:xfrm>
        </p:spPr>
        <p:txBody>
          <a:bodyPr>
            <a:norm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Making intersections smarter to reduce driver frustration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Joe Kessler – Principal Software Developer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15FC0-45C4-CA3E-BA50-0FEE917C6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411" r="-3" b="21934"/>
          <a:stretch/>
        </p:blipFill>
        <p:spPr>
          <a:xfrm>
            <a:off x="5457027" y="4"/>
            <a:ext cx="6734973" cy="3190255"/>
          </a:xfrm>
          <a:prstGeom prst="rect">
            <a:avLst/>
          </a:prstGeom>
        </p:spPr>
      </p:pic>
      <p:pic>
        <p:nvPicPr>
          <p:cNvPr id="1026" name="Picture 2" descr="What’s a convolutional neural network and how is it used for image recognition in search?">
            <a:extLst>
              <a:ext uri="{FF2B5EF4-FFF2-40B4-BE49-F238E27FC236}">
                <a16:creationId xmlns:a16="http://schemas.microsoft.com/office/drawing/2014/main" id="{32CB8243-A1C0-A7CB-65C0-F82FED4D8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875"/>
          <a:stretch/>
        </p:blipFill>
        <p:spPr bwMode="auto">
          <a:xfrm>
            <a:off x="5457025" y="3190253"/>
            <a:ext cx="6734975" cy="366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72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49"/>
    </mc:Choice>
    <mc:Fallback xmlns="">
      <p:transition spd="slow" advTm="33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7691-BDB3-6B25-0726-B60953F0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CNN Buy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1BAA-8337-BBCB-2CE0-7D270E13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CNN can process</a:t>
            </a:r>
            <a:br>
              <a:rPr lang="en-US" dirty="0"/>
            </a:br>
            <a:r>
              <a:rPr lang="en-US" dirty="0"/>
              <a:t>this image and understand</a:t>
            </a:r>
          </a:p>
          <a:p>
            <a:pPr lvl="1"/>
            <a:r>
              <a:rPr lang="en-US" dirty="0"/>
              <a:t>How many cars</a:t>
            </a:r>
          </a:p>
          <a:p>
            <a:pPr lvl="1"/>
            <a:r>
              <a:rPr lang="en-US" dirty="0"/>
              <a:t>Rough idea of distances</a:t>
            </a:r>
          </a:p>
          <a:p>
            <a:pPr lvl="1"/>
            <a:r>
              <a:rPr lang="en-US" dirty="0"/>
              <a:t>Like having sensors on the</a:t>
            </a:r>
            <a:br>
              <a:rPr lang="en-US" dirty="0"/>
            </a:br>
            <a:r>
              <a:rPr lang="en-US" dirty="0"/>
              <a:t>entire road segment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Combined with stop line </a:t>
            </a:r>
            <a:br>
              <a:rPr lang="en-US" dirty="0"/>
            </a:br>
            <a:r>
              <a:rPr lang="en-US" dirty="0"/>
              <a:t>sensors </a:t>
            </a:r>
          </a:p>
          <a:p>
            <a:pPr lvl="1"/>
            <a:r>
              <a:rPr lang="en-US" dirty="0"/>
              <a:t>We get a decent idea of</a:t>
            </a:r>
            <a:br>
              <a:rPr lang="en-US" dirty="0"/>
            </a:br>
            <a:r>
              <a:rPr lang="en-US" dirty="0"/>
              <a:t>situation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From there all that is required </a:t>
            </a:r>
            <a:br>
              <a:rPr lang="en-US" dirty="0"/>
            </a:br>
            <a:r>
              <a:rPr lang="en-US" dirty="0"/>
              <a:t>is some simple logic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9B97E-8D9A-7D88-D873-E23B78EFB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713" y="2052918"/>
            <a:ext cx="5593975" cy="4195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28243-43B3-55D5-3E3A-E43528D04502}"/>
              </a:ext>
            </a:extLst>
          </p:cNvPr>
          <p:cNvSpPr txBox="1"/>
          <p:nvPr/>
        </p:nvSpPr>
        <p:spPr>
          <a:xfrm>
            <a:off x="6533563" y="1668582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(Sample </a:t>
            </a:r>
            <a:r>
              <a:rPr lang="en-US" dirty="0" err="1"/>
              <a:t>CameraWS</a:t>
            </a:r>
            <a:r>
              <a:rPr lang="en-US" dirty="0"/>
              <a:t> image)</a:t>
            </a:r>
          </a:p>
        </p:txBody>
      </p:sp>
    </p:spTree>
    <p:extLst>
      <p:ext uri="{BB962C8B-B14F-4D97-AF65-F5344CB8AC3E}">
        <p14:creationId xmlns:p14="http://schemas.microsoft.com/office/powerpoint/2010/main" val="31156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76"/>
    </mc:Choice>
    <mc:Fallback xmlns="">
      <p:transition spd="slow" advTm="280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8BD6-72C0-5829-66D7-932D85E4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Data via Random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0B70-40DB-1B93-439D-DB1F73F9F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a neural network requires lots of data</a:t>
            </a:r>
          </a:p>
          <a:p>
            <a:endParaRPr lang="en-US" dirty="0"/>
          </a:p>
          <a:p>
            <a:r>
              <a:rPr lang="en-US" dirty="0"/>
              <a:t>Generate annotated sample for a neural net</a:t>
            </a:r>
          </a:p>
          <a:p>
            <a:pPr lvl="1"/>
            <a:r>
              <a:rPr lang="en-US" dirty="0"/>
              <a:t>Create image from random traffic data (interpretation -&gt; image)</a:t>
            </a:r>
          </a:p>
          <a:p>
            <a:pPr lvl="1"/>
            <a:r>
              <a:rPr lang="en-US" dirty="0"/>
              <a:t>Annotate automatically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Neural net learns to perform inverse (image -&gt; interpretation)</a:t>
            </a:r>
          </a:p>
        </p:txBody>
      </p:sp>
    </p:spTree>
    <p:extLst>
      <p:ext uri="{BB962C8B-B14F-4D97-AF65-F5344CB8AC3E}">
        <p14:creationId xmlns:p14="http://schemas.microsoft.com/office/powerpoint/2010/main" val="126173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39"/>
    </mc:Choice>
    <mc:Fallback xmlns="">
      <p:transition spd="slow" advTm="725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01AB-ACFF-22B3-0EB5-4C9EAF4F2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Training Data Generator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2F8716-80CF-4968-FB20-D3A2211D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27" y="1604293"/>
            <a:ext cx="6826536" cy="4593557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9C0574-A8A5-0677-BADB-C196321148E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Generates and</a:t>
            </a:r>
            <a:br>
              <a:rPr lang="en-US" dirty="0"/>
            </a:br>
            <a:r>
              <a:rPr lang="en-US" dirty="0"/>
              <a:t>annotates sample </a:t>
            </a:r>
            <a:br>
              <a:rPr lang="en-US" dirty="0"/>
            </a:br>
            <a:r>
              <a:rPr lang="en-US" dirty="0"/>
              <a:t>traffic images</a:t>
            </a:r>
          </a:p>
          <a:p>
            <a:endParaRPr lang="en-US" dirty="0"/>
          </a:p>
          <a:p>
            <a:r>
              <a:rPr lang="en-US" dirty="0"/>
              <a:t>For training CNN to</a:t>
            </a:r>
            <a:br>
              <a:rPr lang="en-US" dirty="0"/>
            </a:br>
            <a:r>
              <a:rPr lang="en-US" dirty="0"/>
              <a:t>understand camera</a:t>
            </a:r>
            <a:br>
              <a:rPr lang="en-US" dirty="0"/>
            </a:br>
            <a:r>
              <a:rPr lang="en-US" dirty="0"/>
              <a:t>frame captures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8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02"/>
    </mc:Choice>
    <mc:Fallback xmlns="">
      <p:transition spd="slow" advTm="2650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7691-BDB3-6B25-0726-B60953F0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A1BAA-8337-BBCB-2CE0-7D270E13F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84422"/>
            <a:ext cx="8946541" cy="4563978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The CNN can see rough</a:t>
            </a:r>
            <a:br>
              <a:rPr lang="en-US" sz="3600" dirty="0"/>
            </a:br>
            <a:r>
              <a:rPr lang="en-US" sz="3600" dirty="0"/>
              <a:t>distance of cars via “zones”</a:t>
            </a:r>
          </a:p>
          <a:p>
            <a:pPr lvl="1">
              <a:lnSpc>
                <a:spcPct val="120000"/>
              </a:lnSpc>
            </a:pPr>
            <a:r>
              <a:rPr lang="en-US" sz="3300" dirty="0"/>
              <a:t>A single frame is processed by </a:t>
            </a:r>
            <a:br>
              <a:rPr lang="en-US" sz="3300" dirty="0"/>
            </a:br>
            <a:r>
              <a:rPr lang="en-US" sz="3300" dirty="0"/>
              <a:t>the CNN and assigned to </a:t>
            </a:r>
            <a:br>
              <a:rPr lang="en-US" sz="3300" dirty="0"/>
            </a:br>
            <a:r>
              <a:rPr lang="en-US" sz="3300" dirty="0"/>
              <a:t>these zones</a:t>
            </a:r>
            <a:br>
              <a:rPr lang="en-US" sz="3300" dirty="0"/>
            </a:br>
            <a:endParaRPr lang="en-US" sz="3300" dirty="0"/>
          </a:p>
          <a:p>
            <a:pPr lvl="1">
              <a:lnSpc>
                <a:spcPct val="120000"/>
              </a:lnSpc>
            </a:pPr>
            <a:r>
              <a:rPr lang="en-US" sz="3300" dirty="0"/>
              <a:t>Zones exist for each of three </a:t>
            </a:r>
            <a:br>
              <a:rPr lang="en-US" sz="3300" dirty="0"/>
            </a:br>
            <a:r>
              <a:rPr lang="en-US" sz="3300" dirty="0"/>
              <a:t>lanes (therefore 9 regions)</a:t>
            </a:r>
          </a:p>
          <a:p>
            <a:endParaRPr lang="en-US" sz="1600" dirty="0"/>
          </a:p>
          <a:p>
            <a:r>
              <a:rPr lang="en-US" sz="3300" dirty="0"/>
              <a:t>CNN understands perspective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3600" dirty="0"/>
              <a:t>Actual intersection logic is</a:t>
            </a:r>
            <a:br>
              <a:rPr lang="en-US" sz="3600" dirty="0"/>
            </a:br>
            <a:r>
              <a:rPr lang="en-US" sz="3600" dirty="0"/>
              <a:t>extremely simple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9B97E-8D9A-7D88-D873-E23B78EFB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24" y="2025052"/>
            <a:ext cx="5715798" cy="42868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C9961E-C3BB-15E0-C811-130F8EB61817}"/>
              </a:ext>
            </a:extLst>
          </p:cNvPr>
          <p:cNvCxnSpPr>
            <a:cxnSpLocks/>
          </p:cNvCxnSpPr>
          <p:nvPr/>
        </p:nvCxnSpPr>
        <p:spPr>
          <a:xfrm>
            <a:off x="6096000" y="4464909"/>
            <a:ext cx="589005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62BFE4-B358-A1F6-94EC-820FC5361605}"/>
              </a:ext>
            </a:extLst>
          </p:cNvPr>
          <p:cNvCxnSpPr>
            <a:cxnSpLocks/>
          </p:cNvCxnSpPr>
          <p:nvPr/>
        </p:nvCxnSpPr>
        <p:spPr>
          <a:xfrm>
            <a:off x="6096000" y="2945028"/>
            <a:ext cx="589005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832423-7A74-F5EC-D632-22F412FDBCA1}"/>
              </a:ext>
            </a:extLst>
          </p:cNvPr>
          <p:cNvSpPr txBox="1"/>
          <p:nvPr/>
        </p:nvSpPr>
        <p:spPr>
          <a:xfrm>
            <a:off x="6148184" y="2192653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DA995-088F-6900-5615-67552D338A5E}"/>
              </a:ext>
            </a:extLst>
          </p:cNvPr>
          <p:cNvSpPr txBox="1"/>
          <p:nvPr/>
        </p:nvSpPr>
        <p:spPr>
          <a:xfrm>
            <a:off x="6148184" y="3391732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Middle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62B27-04FA-0785-98B6-06AFC2C49DB1}"/>
              </a:ext>
            </a:extLst>
          </p:cNvPr>
          <p:cNvSpPr txBox="1"/>
          <p:nvPr/>
        </p:nvSpPr>
        <p:spPr>
          <a:xfrm>
            <a:off x="6096000" y="4758413"/>
            <a:ext cx="1152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Near</a:t>
            </a:r>
          </a:p>
        </p:txBody>
      </p:sp>
    </p:spTree>
    <p:extLst>
      <p:ext uri="{BB962C8B-B14F-4D97-AF65-F5344CB8AC3E}">
        <p14:creationId xmlns:p14="http://schemas.microsoft.com/office/powerpoint/2010/main" val="392779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57"/>
    </mc:Choice>
    <mc:Fallback xmlns="">
      <p:transition spd="slow" advTm="6645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28E3-3DA6-5BB3-4B59-FA004A42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Model in </a:t>
            </a:r>
            <a:r>
              <a:rPr lang="en-US" dirty="0" err="1"/>
              <a:t>Keras</a:t>
            </a:r>
            <a:r>
              <a:rPr lang="en-US" dirty="0"/>
              <a:t> (Python)</a:t>
            </a:r>
            <a:br>
              <a:rPr lang="en-US" dirty="0"/>
            </a:br>
            <a:r>
              <a:rPr lang="en-US" sz="2000" dirty="0"/>
              <a:t>Training on Roughly 20,000 Sample Images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312A8-4B69-6F41-A540-D27344F2DAA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70000" lnSpcReduction="2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Load up the training data.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data, labels = </a:t>
            </a:r>
            <a:r>
              <a:rPr lang="en-US" sz="1800" dirty="0" err="1">
                <a:solidFill>
                  <a:srgbClr val="6F008A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myutils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.load_training_data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outputPath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Partition the data into training and testing splits using 75% of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the data for training and the remaining 25% for testing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trainX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testX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trainY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train_test_split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(data, labels,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test_size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=0.25,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random_state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=42)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 up the CNN model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  Sometimes layers/settings are trial and error.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model = </a:t>
            </a:r>
            <a:r>
              <a:rPr lang="en-US" sz="18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Sequential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model.add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Conv2D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(32,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kernel_size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=(5, 5), strides=(1, 1), activation=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relu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input_shape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imageShape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model.add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MaxPooling2D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pool_size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=(2, 2), strides=(2, 2)))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model.add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Conv2D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(32, (5, 5), activation=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relu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model.add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MaxPooling2D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pool_size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=(2, 2)))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model.add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Flatten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model.add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Dense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(100, activation=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relu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model.add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Dense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(100, activation=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relu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model.add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Dense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(9, activation=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'sigmoid’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Trains on 9 “zones” on 3 lanes.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 Train the model. 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Yoiks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!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model.compile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(optimizer=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rmsprop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loss=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mean_squared_error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metrics=[</a:t>
            </a:r>
            <a:r>
              <a:rPr lang="en-US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'accuracy'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model.fit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trainX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trainY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batch_size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=1, epochs=250, verbose=1)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1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45"/>
    </mc:Choice>
    <mc:Fallback xmlns="">
      <p:transition spd="slow" advTm="5894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3FFE-81F7-3843-19D3-6CD3615A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Applying the CNN in Simulator</a:t>
            </a:r>
            <a:br>
              <a:rPr lang="en-US" dirty="0"/>
            </a:br>
            <a:r>
              <a:rPr lang="en-US" sz="2000" dirty="0"/>
              <a:t>Pretty easy once we have all the pieces!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FEF38-2DEA-35ED-67D6-816D414A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319"/>
            <a:ext cx="10515600" cy="4855045"/>
          </a:xfrm>
          <a:solidFill>
            <a:schemeClr val="tx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# This code is going images in each direction from the perspective of the</a:t>
            </a:r>
            <a:b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# intersection.  It will then use the CNN model to decode it into usable data.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model_cnn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model_functions.load_camera_model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.global_ctx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# Capture the images in each oncoming direction via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CameraWS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.  This accesses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# four cameras mounted at the intersection.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predictions_by_oncoming_direction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'north'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'south'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'east'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'west'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None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images_by_oncoming_direction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capture_image</a:t>
            </a:r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myconstants.camera_ws_url</a:t>
            </a:r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# Convert each image to usable values.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oncoming_direction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in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images_by_oncoming_direction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image_for_this_direction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images_by_oncoming_direction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oncoming_direction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# Prediction (camera image -&gt; data) from the trained CNN model.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predicted_data_from_image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model_cnn.predict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(direction, verbose = 0)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# Wrap it up nicely. 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traffic_scenario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TrafficScenario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predicted_frustration_level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road_lanes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.global_ctx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predictions_by_oncoming_direction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[orientation]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traffic_scenario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predictions_by_oncoming_direction</a:t>
            </a:r>
            <a:endParaRPr lang="en-US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4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77"/>
    </mc:Choice>
    <mc:Fallback xmlns="">
      <p:transition spd="slow" advTm="6707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A297-8D06-9C5F-E92C-379BFA7F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645"/>
            <a:ext cx="10515600" cy="1325563"/>
          </a:xfrm>
        </p:spPr>
        <p:txBody>
          <a:bodyPr/>
          <a:lstStyle/>
          <a:p>
            <a:r>
              <a:rPr lang="en-US" dirty="0"/>
              <a:t>Running the Simulator (Python Code)</a:t>
            </a:r>
          </a:p>
        </p:txBody>
      </p:sp>
      <p:pic>
        <p:nvPicPr>
          <p:cNvPr id="4" name="2023-10-29_19-13-03">
            <a:hlinkClick r:id="" action="ppaction://media"/>
            <a:extLst>
              <a:ext uri="{FF2B5EF4-FFF2-40B4-BE49-F238E27FC236}">
                <a16:creationId xmlns:a16="http://schemas.microsoft.com/office/drawing/2014/main" id="{EEB53857-0A7F-5671-A5C3-C4F9262244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475" y="2052638"/>
            <a:ext cx="7870825" cy="4195762"/>
          </a:xfrm>
        </p:spPr>
      </p:pic>
    </p:spTree>
    <p:extLst>
      <p:ext uri="{BB962C8B-B14F-4D97-AF65-F5344CB8AC3E}">
        <p14:creationId xmlns:p14="http://schemas.microsoft.com/office/powerpoint/2010/main" val="133575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04"/>
    </mc:Choice>
    <mc:Fallback xmlns="">
      <p:transition spd="slow" advTm="64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231" objId="4"/>
        <p14:stopEvt time="64904" objId="4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ion_of_IntersectionType_ML">
            <a:hlinkClick r:id="" action="ppaction://media"/>
            <a:extLst>
              <a:ext uri="{FF2B5EF4-FFF2-40B4-BE49-F238E27FC236}">
                <a16:creationId xmlns:a16="http://schemas.microsoft.com/office/drawing/2014/main" id="{E64CF9C0-EF1B-41E5-162E-0BB0A5B8815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872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0025" y="0"/>
            <a:ext cx="8680450" cy="83137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484408-E52F-BE55-BEAA-5CDCFDDE086E}"/>
              </a:ext>
            </a:extLst>
          </p:cNvPr>
          <p:cNvSpPr/>
          <p:nvPr/>
        </p:nvSpPr>
        <p:spPr>
          <a:xfrm>
            <a:off x="139949" y="6820676"/>
            <a:ext cx="11115707" cy="1600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2023-10-30_14-28-05">
            <a:hlinkClick r:id="" action="ppaction://media"/>
            <a:extLst>
              <a:ext uri="{FF2B5EF4-FFF2-40B4-BE49-F238E27FC236}">
                <a16:creationId xmlns:a16="http://schemas.microsoft.com/office/drawing/2014/main" id="{9E5FEA16-2173-1BC0-A631-AB8D3DDDAF0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061094" y="2336540"/>
            <a:ext cx="2930751" cy="239407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BC59B-1CA0-A7C1-AA15-84C0F2CEF4C4}"/>
              </a:ext>
            </a:extLst>
          </p:cNvPr>
          <p:cNvSpPr txBox="1"/>
          <p:nvPr/>
        </p:nvSpPr>
        <p:spPr>
          <a:xfrm>
            <a:off x="10006596" y="196720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(Zoomed)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1D47BAE-6828-6106-30FB-C38743C0FA4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058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87"/>
    </mc:Choice>
    <mc:Fallback xmlns="">
      <p:transition spd="slow" advTm="79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9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443" objId="4"/>
        <p14:playEvt time="34924" objId="2"/>
        <p14:stopEvt time="66152" objId="4"/>
        <p14:stopEvt time="66952" objId="2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039B2D6-CD61-0236-AB10-65ACB31DB1F5}"/>
              </a:ext>
            </a:extLst>
          </p:cNvPr>
          <p:cNvSpPr/>
          <p:nvPr/>
        </p:nvSpPr>
        <p:spPr>
          <a:xfrm>
            <a:off x="542229" y="1240971"/>
            <a:ext cx="11316979" cy="539309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F864AF-3AD5-D2F3-EE73-33AB08537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21" y="1441056"/>
            <a:ext cx="5223150" cy="24807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5C1351-802A-FA5A-646D-6EA0A0F7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020129"/>
            <a:ext cx="5223150" cy="2480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CD61-C079-6D8A-15A9-ECB34A42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408"/>
            <a:ext cx="10515600" cy="1325563"/>
          </a:xfrm>
        </p:spPr>
        <p:txBody>
          <a:bodyPr/>
          <a:lstStyle/>
          <a:p>
            <a:r>
              <a:rPr lang="en-US" dirty="0"/>
              <a:t>Results – Delta % from Stock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6074-7B9A-CA93-A4D0-AF31F37D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0C4841-908D-BE6E-72D4-045F3E8CB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443656"/>
            <a:ext cx="5232305" cy="24807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1503C7-653C-7C9A-A1B4-B8E0900948A8}"/>
              </a:ext>
            </a:extLst>
          </p:cNvPr>
          <p:cNvSpPr/>
          <p:nvPr/>
        </p:nvSpPr>
        <p:spPr>
          <a:xfrm>
            <a:off x="718456" y="1355862"/>
            <a:ext cx="1119673" cy="4285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0D9E92-348B-C059-EA4D-78BDBA886468}"/>
              </a:ext>
            </a:extLst>
          </p:cNvPr>
          <p:cNvSpPr/>
          <p:nvPr/>
        </p:nvSpPr>
        <p:spPr>
          <a:xfrm>
            <a:off x="1194317" y="3028427"/>
            <a:ext cx="379386" cy="33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5379EE-7FF2-891D-151C-5A9650F6F9F8}"/>
              </a:ext>
            </a:extLst>
          </p:cNvPr>
          <p:cNvSpPr/>
          <p:nvPr/>
        </p:nvSpPr>
        <p:spPr>
          <a:xfrm>
            <a:off x="1654627" y="3924368"/>
            <a:ext cx="1119673" cy="4285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022F63-DFB7-1FF9-F24B-F329D4713571}"/>
              </a:ext>
            </a:extLst>
          </p:cNvPr>
          <p:cNvSpPr/>
          <p:nvPr/>
        </p:nvSpPr>
        <p:spPr>
          <a:xfrm>
            <a:off x="1194317" y="5625448"/>
            <a:ext cx="379386" cy="33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97957D-9763-5B4C-CC8E-9E688EADB56F}"/>
              </a:ext>
            </a:extLst>
          </p:cNvPr>
          <p:cNvSpPr/>
          <p:nvPr/>
        </p:nvSpPr>
        <p:spPr>
          <a:xfrm>
            <a:off x="6758472" y="3056061"/>
            <a:ext cx="379386" cy="33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542D77-614B-336E-DC64-7BC47D51D7F2}"/>
              </a:ext>
            </a:extLst>
          </p:cNvPr>
          <p:cNvSpPr/>
          <p:nvPr/>
        </p:nvSpPr>
        <p:spPr>
          <a:xfrm>
            <a:off x="8291802" y="1376461"/>
            <a:ext cx="1119673" cy="4285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F2BF82-1DAD-9045-42CE-91FF3245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621" y="4021139"/>
            <a:ext cx="5223150" cy="24807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B3648C4-7D98-0939-39F8-A535D856C6A8}"/>
              </a:ext>
            </a:extLst>
          </p:cNvPr>
          <p:cNvSpPr/>
          <p:nvPr/>
        </p:nvSpPr>
        <p:spPr>
          <a:xfrm>
            <a:off x="9374151" y="3943500"/>
            <a:ext cx="1119673" cy="4285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73A466-543D-2CAC-F40E-BB15BE3B6E34}"/>
              </a:ext>
            </a:extLst>
          </p:cNvPr>
          <p:cNvSpPr/>
          <p:nvPr/>
        </p:nvSpPr>
        <p:spPr>
          <a:xfrm>
            <a:off x="6454552" y="4667104"/>
            <a:ext cx="4368958" cy="33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3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90"/>
    </mc:Choice>
    <mc:Fallback xmlns="">
      <p:transition spd="slow" advTm="6929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7541-9328-C419-0F8A-957D99FC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C60C5-CDD3-FAC2-0F7F-420338DE2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throughput since cars on the road are same (0% diff)</a:t>
            </a:r>
          </a:p>
          <a:p>
            <a:endParaRPr lang="en-US" dirty="0"/>
          </a:p>
          <a:p>
            <a:r>
              <a:rPr lang="en-US" dirty="0"/>
              <a:t>Fewer signal changes (by almost 50%!)</a:t>
            </a:r>
          </a:p>
          <a:p>
            <a:pPr lvl="1"/>
            <a:r>
              <a:rPr lang="en-US" dirty="0"/>
              <a:t>Drivers more likely to maintain momentum as the ML changes states at better times</a:t>
            </a:r>
          </a:p>
          <a:p>
            <a:pPr lvl="1"/>
            <a:endParaRPr lang="en-US" dirty="0"/>
          </a:p>
          <a:p>
            <a:r>
              <a:rPr lang="en-US" dirty="0"/>
              <a:t>Lower congestion (-14% overall)</a:t>
            </a:r>
          </a:p>
          <a:p>
            <a:endParaRPr lang="en-US" dirty="0"/>
          </a:p>
          <a:p>
            <a:r>
              <a:rPr lang="en-US" dirty="0"/>
              <a:t>Lower travel times (-11% overall)</a:t>
            </a:r>
          </a:p>
        </p:txBody>
      </p:sp>
    </p:spTree>
    <p:extLst>
      <p:ext uri="{BB962C8B-B14F-4D97-AF65-F5344CB8AC3E}">
        <p14:creationId xmlns:p14="http://schemas.microsoft.com/office/powerpoint/2010/main" val="39731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30"/>
    </mc:Choice>
    <mc:Fallback xmlns="">
      <p:transition spd="slow" advTm="393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35DA-5117-C40B-74F5-40D37634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 Traffic Sucks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B05BA-FAE8-A477-1987-3A9F1A4A2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frustrating at times</a:t>
            </a:r>
          </a:p>
          <a:p>
            <a:pPr lvl="1"/>
            <a:r>
              <a:rPr lang="en-US" dirty="0"/>
              <a:t>Leads to road rage</a:t>
            </a:r>
          </a:p>
          <a:p>
            <a:pPr lvl="1"/>
            <a:r>
              <a:rPr lang="en-US" dirty="0"/>
              <a:t>Makes us late to the dog groomer</a:t>
            </a:r>
          </a:p>
          <a:p>
            <a:pPr lvl="1"/>
            <a:endParaRPr lang="en-US" dirty="0"/>
          </a:p>
          <a:p>
            <a:r>
              <a:rPr lang="en-US" dirty="0"/>
              <a:t>Ever get “all the red lights”?  It really does matter</a:t>
            </a:r>
          </a:p>
          <a:p>
            <a:pPr lvl="1"/>
            <a:r>
              <a:rPr lang="en-US" dirty="0"/>
              <a:t>Travel time</a:t>
            </a:r>
          </a:p>
          <a:p>
            <a:pPr lvl="1"/>
            <a:r>
              <a:rPr lang="en-US" dirty="0"/>
              <a:t>Sense of victimhood</a:t>
            </a:r>
          </a:p>
          <a:p>
            <a:pPr lvl="1"/>
            <a:r>
              <a:rPr lang="en-US" dirty="0"/>
              <a:t>Harder on vehicles</a:t>
            </a:r>
          </a:p>
          <a:p>
            <a:pPr lvl="1"/>
            <a:endParaRPr lang="en-US" dirty="0"/>
          </a:p>
          <a:p>
            <a:r>
              <a:rPr lang="en-US" dirty="0"/>
              <a:t>Increases fuel consumption and therefore cost</a:t>
            </a:r>
          </a:p>
        </p:txBody>
      </p:sp>
    </p:spTree>
    <p:extLst>
      <p:ext uri="{BB962C8B-B14F-4D97-AF65-F5344CB8AC3E}">
        <p14:creationId xmlns:p14="http://schemas.microsoft.com/office/powerpoint/2010/main" val="37844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01"/>
    </mc:Choice>
    <mc:Fallback xmlns="">
      <p:transition spd="slow" advTm="3370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AC8B-69EF-4B68-A6B6-5DD144A2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311E-6FFF-F2C3-7D77-A13387BA5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was very challenging!</a:t>
            </a:r>
          </a:p>
          <a:p>
            <a:endParaRPr lang="en-US" dirty="0"/>
          </a:p>
          <a:p>
            <a:r>
              <a:rPr lang="en-US" dirty="0"/>
              <a:t>Can it be applied in “real” areas like network routing?</a:t>
            </a:r>
          </a:p>
        </p:txBody>
      </p:sp>
    </p:spTree>
    <p:extLst>
      <p:ext uri="{BB962C8B-B14F-4D97-AF65-F5344CB8AC3E}">
        <p14:creationId xmlns:p14="http://schemas.microsoft.com/office/powerpoint/2010/main" val="67647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63"/>
    </mc:Choice>
    <mc:Fallback xmlns="">
      <p:transition spd="slow" advTm="3386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814E-406B-EB34-F48F-CE82EF56D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1"/>
            <a:ext cx="10515600" cy="1325563"/>
          </a:xfrm>
        </p:spPr>
        <p:txBody>
          <a:bodyPr/>
          <a:lstStyle/>
          <a:p>
            <a:r>
              <a:rPr lang="en-US" dirty="0"/>
              <a:t>Clap </a:t>
            </a:r>
            <a:r>
              <a:rPr lang="en-US" dirty="0" err="1"/>
              <a:t>Clap</a:t>
            </a:r>
            <a:r>
              <a:rPr lang="en-US" dirty="0"/>
              <a:t> </a:t>
            </a:r>
            <a:r>
              <a:rPr lang="en-US" dirty="0" err="1"/>
              <a:t>Clap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2A798-5CB3-C6ED-5781-C7A918786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081"/>
            <a:ext cx="10515600" cy="4351338"/>
          </a:xfrm>
        </p:spPr>
        <p:txBody>
          <a:bodyPr/>
          <a:lstStyle/>
          <a:p>
            <a:r>
              <a:rPr lang="en-US" dirty="0"/>
              <a:t>Any Questions?</a:t>
            </a:r>
          </a:p>
          <a:p>
            <a:pPr lvl="1"/>
            <a:r>
              <a:rPr lang="en-US" dirty="0"/>
              <a:t>Too bad, this is a pre-recorded video!!!</a:t>
            </a:r>
          </a:p>
          <a:p>
            <a:pPr lvl="1"/>
            <a:r>
              <a:rPr lang="en-US" dirty="0"/>
              <a:t>Seriously, send any questions/comments to Joe Kessler (me)</a:t>
            </a:r>
          </a:p>
          <a:p>
            <a:pPr lvl="2"/>
            <a:r>
              <a:rPr lang="en-US" dirty="0"/>
              <a:t>There is no complaint box, alas!</a:t>
            </a:r>
          </a:p>
        </p:txBody>
      </p:sp>
      <p:pic>
        <p:nvPicPr>
          <p:cNvPr id="3074" name="Picture 2" descr="Funny Animals Seal GIF - Funny Animals Seal Clapping ...">
            <a:extLst>
              <a:ext uri="{FF2B5EF4-FFF2-40B4-BE49-F238E27FC236}">
                <a16:creationId xmlns:a16="http://schemas.microsoft.com/office/drawing/2014/main" id="{4B3474F6-73CB-0DF7-1538-1DCC01F94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715" y="3339387"/>
            <a:ext cx="5735760" cy="330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4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66"/>
    </mc:Choice>
    <mc:Fallback xmlns="">
      <p:transition spd="slow" advTm="3046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A4D0-2663-3894-949B-D1DD5E16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Annoying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10EBB-DF73-DF89-863D-1AE7842DE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Volume, obviously</a:t>
            </a:r>
          </a:p>
          <a:p>
            <a:endParaRPr lang="en-US" dirty="0"/>
          </a:p>
          <a:p>
            <a:r>
              <a:rPr lang="en-US" dirty="0"/>
              <a:t>Overly simple traffic control signals</a:t>
            </a:r>
          </a:p>
          <a:p>
            <a:pPr lvl="1"/>
            <a:r>
              <a:rPr lang="en-US" dirty="0"/>
              <a:t>Often sensor based with timer component</a:t>
            </a:r>
          </a:p>
          <a:p>
            <a:pPr lvl="1"/>
            <a:r>
              <a:rPr lang="en-US" dirty="0"/>
              <a:t>Sometimes only timers</a:t>
            </a:r>
          </a:p>
          <a:p>
            <a:pPr lvl="1"/>
            <a:endParaRPr lang="en-US" dirty="0"/>
          </a:p>
          <a:p>
            <a:r>
              <a:rPr lang="en-US" dirty="0"/>
              <a:t>Rubber banding</a:t>
            </a:r>
          </a:p>
          <a:p>
            <a:pPr lvl="1"/>
            <a:r>
              <a:rPr lang="en-US" dirty="0"/>
              <a:t>Getting “out of sync” with lights causes stop-and-go</a:t>
            </a:r>
          </a:p>
        </p:txBody>
      </p:sp>
    </p:spTree>
    <p:extLst>
      <p:ext uri="{BB962C8B-B14F-4D97-AF65-F5344CB8AC3E}">
        <p14:creationId xmlns:p14="http://schemas.microsoft.com/office/powerpoint/2010/main" val="80070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94"/>
    </mc:Choice>
    <mc:Fallback xmlns="">
      <p:transition spd="slow" advTm="6749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9367-DC2D-09DB-F484-B29B2DBC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to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651DC-582B-6CC8-EE5D-4FE5DBAC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intersections smarter</a:t>
            </a:r>
          </a:p>
          <a:p>
            <a:pPr lvl="1"/>
            <a:r>
              <a:rPr lang="en-US" dirty="0"/>
              <a:t>Control traffic more like a person would</a:t>
            </a:r>
          </a:p>
          <a:p>
            <a:pPr lvl="1"/>
            <a:r>
              <a:rPr lang="en-US" dirty="0"/>
              <a:t>Incorporate “common sense”</a:t>
            </a:r>
          </a:p>
          <a:p>
            <a:pPr lvl="1"/>
            <a:endParaRPr lang="en-US" dirty="0"/>
          </a:p>
          <a:p>
            <a:r>
              <a:rPr lang="en-US" dirty="0"/>
              <a:t>Concepts</a:t>
            </a:r>
          </a:p>
          <a:p>
            <a:pPr lvl="1"/>
            <a:r>
              <a:rPr lang="en-US" dirty="0"/>
              <a:t>Avoid unnecessary red lights</a:t>
            </a:r>
          </a:p>
          <a:p>
            <a:pPr lvl="1"/>
            <a:r>
              <a:rPr lang="en-US" dirty="0"/>
              <a:t>Retain traffic momentum where possible</a:t>
            </a:r>
          </a:p>
          <a:p>
            <a:pPr lvl="1"/>
            <a:r>
              <a:rPr lang="en-US" dirty="0"/>
              <a:t>Reduce rubber banding</a:t>
            </a:r>
          </a:p>
        </p:txBody>
      </p:sp>
    </p:spTree>
    <p:extLst>
      <p:ext uri="{BB962C8B-B14F-4D97-AF65-F5344CB8AC3E}">
        <p14:creationId xmlns:p14="http://schemas.microsoft.com/office/powerpoint/2010/main" val="378979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06"/>
    </mc:Choice>
    <mc:Fallback xmlns="">
      <p:transition spd="slow" advTm="472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80A6-B763-7A42-A120-4EF79DF3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Neighborhood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A2508-4606-8986-0EA5-8141D4B48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“city” grid interconnected by lights</a:t>
            </a:r>
          </a:p>
          <a:p>
            <a:endParaRPr lang="en-US" dirty="0"/>
          </a:p>
          <a:p>
            <a:r>
              <a:rPr lang="en-US" dirty="0"/>
              <a:t>Each agent/component with independent logic</a:t>
            </a:r>
          </a:p>
          <a:p>
            <a:pPr lvl="1"/>
            <a:r>
              <a:rPr lang="en-US" dirty="0"/>
              <a:t>Intersections (Stock)</a:t>
            </a:r>
          </a:p>
          <a:p>
            <a:pPr lvl="1"/>
            <a:r>
              <a:rPr lang="en-US" dirty="0"/>
              <a:t>Intersections (Enhanced/ML)</a:t>
            </a:r>
          </a:p>
          <a:p>
            <a:pPr lvl="1"/>
            <a:r>
              <a:rPr lang="en-US" dirty="0"/>
              <a:t>Cars</a:t>
            </a:r>
          </a:p>
          <a:p>
            <a:pPr lvl="1"/>
            <a:r>
              <a:rPr lang="en-US" dirty="0"/>
              <a:t>Left turn lanes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Cameras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6C0FB-0602-915D-4C0C-A4C48E0E5B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25" y="4281707"/>
            <a:ext cx="3124200" cy="230759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Picture 6" descr="A green square with yellow lines&#10;&#10;Description automatically generated">
            <a:extLst>
              <a:ext uri="{FF2B5EF4-FFF2-40B4-BE49-F238E27FC236}">
                <a16:creationId xmlns:a16="http://schemas.microsoft.com/office/drawing/2014/main" id="{AB224DF5-F380-2241-29F1-3ACEB40DC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31" y="3306478"/>
            <a:ext cx="3282819" cy="328281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716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64"/>
    </mc:Choice>
    <mc:Fallback xmlns="">
      <p:transition spd="slow" advTm="5976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EE5C6-C418-7E0F-6425-7B4EB111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B38E7-36DA-ABFC-BBFA-F0B995BA8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environment simulates</a:t>
            </a:r>
          </a:p>
          <a:p>
            <a:pPr marL="800100" lvl="1" indent="-342900">
              <a:lnSpc>
                <a:spcPct val="106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Intersection logic</a:t>
            </a:r>
          </a:p>
          <a:p>
            <a:pPr marL="800100" lvl="1" indent="-342900">
              <a:lnSpc>
                <a:spcPct val="106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Typical car/driver behavior and reactions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6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Traffic volume at a variety of times,</a:t>
            </a:r>
          </a:p>
          <a:p>
            <a:pPr marL="800100" lvl="1" indent="-342900">
              <a:lnSpc>
                <a:spcPct val="106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Sensors at each stop line, including distinct left lane sensors</a:t>
            </a:r>
          </a:p>
          <a:p>
            <a:pPr marL="800100" lvl="1" indent="-342900">
              <a:lnSpc>
                <a:spcPct val="106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Speed limits</a:t>
            </a:r>
          </a:p>
          <a:p>
            <a:pPr marL="800100" lvl="1" indent="-342900">
              <a:lnSpc>
                <a:spcPct val="106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Et</a:t>
            </a:r>
            <a:r>
              <a:rPr lang="en-US" dirty="0" err="1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Virtual cameras to provide images of oncoming traffic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8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88"/>
    </mc:Choice>
    <mc:Fallback xmlns="">
      <p:transition spd="slow" advTm="426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39C03-D677-8A39-755E-A3F26EB5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B12-6DB9-E4F8-93CA-2AE806028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Self-contained agents (disconnected from intersection logic,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All follow same rules - there is no road rage! </a:t>
            </a:r>
          </a:p>
          <a:p>
            <a:endParaRPr lang="en-US" dirty="0"/>
          </a:p>
          <a:p>
            <a:r>
              <a:rPr lang="en-US" dirty="0"/>
              <a:t>Have a “GPS” telling them the route at start of travel</a:t>
            </a:r>
          </a:p>
          <a:p>
            <a:pPr lvl="1"/>
            <a:r>
              <a:rPr lang="en-US" dirty="0"/>
              <a:t>That is, travel directions are not fixed</a:t>
            </a:r>
          </a:p>
          <a:p>
            <a:pPr lvl="1"/>
            <a:endParaRPr lang="en-US" dirty="0"/>
          </a:p>
          <a:p>
            <a:r>
              <a:rPr lang="en-US" dirty="0"/>
              <a:t>Can turn left or right at intersections</a:t>
            </a:r>
          </a:p>
          <a:p>
            <a:endParaRPr lang="en-US" dirty="0"/>
          </a:p>
          <a:p>
            <a:r>
              <a:rPr lang="en-US" dirty="0"/>
              <a:t>Max speed is 40 MPH for entire town but doesn’t have to be</a:t>
            </a:r>
          </a:p>
        </p:txBody>
      </p:sp>
    </p:spTree>
    <p:extLst>
      <p:ext uri="{BB962C8B-B14F-4D97-AF65-F5344CB8AC3E}">
        <p14:creationId xmlns:p14="http://schemas.microsoft.com/office/powerpoint/2010/main" val="280284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54"/>
    </mc:Choice>
    <mc:Fallback xmlns="">
      <p:transition spd="slow" advTm="7705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B448-0ADA-4FE7-0F8B-498BB8DA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Pieces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819D2-3A8F-EB62-53BD-18B4E44F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Simulator (Python)</a:t>
            </a:r>
          </a:p>
          <a:p>
            <a:r>
              <a:rPr lang="en-US" dirty="0"/>
              <a:t>CNN/ML model training (Python/</a:t>
            </a:r>
            <a:r>
              <a:rPr lang="en-US" dirty="0" err="1"/>
              <a:t>Keras</a:t>
            </a:r>
            <a:r>
              <a:rPr lang="en-US" dirty="0"/>
              <a:t>/TensorFlow)</a:t>
            </a:r>
          </a:p>
          <a:p>
            <a:r>
              <a:rPr lang="en-US" dirty="0"/>
              <a:t>Training Data Generator (C#/WinForms)</a:t>
            </a:r>
          </a:p>
          <a:p>
            <a:r>
              <a:rPr lang="en-US" dirty="0"/>
              <a:t>Traffic Visualizer (C#/WinForms)</a:t>
            </a:r>
          </a:p>
          <a:p>
            <a:r>
              <a:rPr lang="en-US" dirty="0"/>
              <a:t>Traffic Camera WS (C#/ASP.NET)</a:t>
            </a:r>
          </a:p>
          <a:p>
            <a:endParaRPr lang="en-US" dirty="0"/>
          </a:p>
          <a:p>
            <a:r>
              <a:rPr lang="en-US" dirty="0"/>
              <a:t>Runtime hardware</a:t>
            </a:r>
          </a:p>
          <a:p>
            <a:pPr lvl="1"/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Gen Intel Core i7-12700K</a:t>
            </a:r>
          </a:p>
          <a:p>
            <a:pPr lvl="1"/>
            <a:r>
              <a:rPr lang="en-US" dirty="0"/>
              <a:t>128GB DDR4-3600</a:t>
            </a:r>
          </a:p>
          <a:p>
            <a:pPr lvl="1"/>
            <a:r>
              <a:rPr lang="en-US" dirty="0"/>
              <a:t>Nvidia RTX 3090ti (24GB onboard)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0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31"/>
    </mc:Choice>
    <mc:Fallback xmlns="">
      <p:transition spd="slow" advTm="6363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7C1D-D7E0-959E-326C-F2A453A6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7798-E058-199D-345D-2EB0A9D2B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 learns how to translate an image into usable output</a:t>
            </a:r>
          </a:p>
          <a:p>
            <a:r>
              <a:rPr lang="en-US" dirty="0"/>
              <a:t>Can classify (dog, cat, </a:t>
            </a:r>
            <a:r>
              <a:rPr lang="en-US" dirty="0" err="1"/>
              <a:t>etc</a:t>
            </a:r>
            <a:r>
              <a:rPr lang="en-US" dirty="0"/>
              <a:t>) or regress (produce values)</a:t>
            </a:r>
          </a:p>
          <a:p>
            <a:r>
              <a:rPr lang="en-US" dirty="0"/>
              <a:t>In our case, we want to count/locate cars</a:t>
            </a:r>
          </a:p>
        </p:txBody>
      </p:sp>
      <p:pic>
        <p:nvPicPr>
          <p:cNvPr id="2052" name="Picture 4" descr="Demonstration of a Convolutional Neural Network (CNN) comprising an... |  Download Scientific Diagram">
            <a:extLst>
              <a:ext uri="{FF2B5EF4-FFF2-40B4-BE49-F238E27FC236}">
                <a16:creationId xmlns:a16="http://schemas.microsoft.com/office/drawing/2014/main" id="{042B7340-23F9-02BA-1D30-44BB3635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429000"/>
            <a:ext cx="80962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8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74"/>
    </mc:Choice>
    <mc:Fallback xmlns="">
      <p:transition spd="slow" advTm="4437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1898</TotalTime>
  <Words>1259</Words>
  <Application>Microsoft Office PowerPoint</Application>
  <PresentationFormat>Widescreen</PresentationFormat>
  <Paragraphs>177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Century Gothic</vt:lpstr>
      <vt:lpstr>Consolas</vt:lpstr>
      <vt:lpstr>Symbol</vt:lpstr>
      <vt:lpstr>Wingdings 3</vt:lpstr>
      <vt:lpstr>Ion</vt:lpstr>
      <vt:lpstr>Traffic Optimization Using Machine Learning</vt:lpstr>
      <vt:lpstr>Heavy Traffic Sucks</vt:lpstr>
      <vt:lpstr>Reasons for Annoying Traffic</vt:lpstr>
      <vt:lpstr>What Can We Do to Help?</vt:lpstr>
      <vt:lpstr>Simulated Neighborhood</vt:lpstr>
      <vt:lpstr>Simulation Characteristics</vt:lpstr>
      <vt:lpstr>Driver Behavior</vt:lpstr>
      <vt:lpstr>Technical Pieces</vt:lpstr>
      <vt:lpstr>CNN Construction</vt:lpstr>
      <vt:lpstr>What Does CNN Buy Us?</vt:lpstr>
      <vt:lpstr>Generating Data via Random Sampling</vt:lpstr>
      <vt:lpstr>CNN Training Data Generator</vt:lpstr>
      <vt:lpstr>Distance Zones</vt:lpstr>
      <vt:lpstr>CNN Model in Keras (Python) Training on Roughly 20,000 Sample Images</vt:lpstr>
      <vt:lpstr>Applying the CNN in Simulator Pretty easy once we have all the pieces!</vt:lpstr>
      <vt:lpstr>Running the Simulator (Python Code)</vt:lpstr>
      <vt:lpstr>PowerPoint Presentation</vt:lpstr>
      <vt:lpstr>Results – Delta % from Stock</vt:lpstr>
      <vt:lpstr>Results - Interpretation</vt:lpstr>
      <vt:lpstr>General Comments</vt:lpstr>
      <vt:lpstr>Clap Clap Clap!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Kessler</dc:creator>
  <cp:lastModifiedBy>Joseph Kessler</cp:lastModifiedBy>
  <cp:revision>5</cp:revision>
  <dcterms:created xsi:type="dcterms:W3CDTF">2023-10-23T19:46:31Z</dcterms:created>
  <dcterms:modified xsi:type="dcterms:W3CDTF">2024-11-28T22:16:28Z</dcterms:modified>
</cp:coreProperties>
</file>